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7" r:id="rId2"/>
    <p:sldId id="2134805727" r:id="rId3"/>
    <p:sldId id="2134805569" r:id="rId4"/>
    <p:sldId id="362" r:id="rId5"/>
    <p:sldId id="2134805763" r:id="rId6"/>
    <p:sldId id="2134805728" r:id="rId7"/>
    <p:sldId id="2134805729" r:id="rId8"/>
    <p:sldId id="2134805730" r:id="rId9"/>
    <p:sldId id="2134805734" r:id="rId10"/>
    <p:sldId id="2134805732" r:id="rId11"/>
    <p:sldId id="2134805737" r:id="rId12"/>
    <p:sldId id="2134805633" r:id="rId13"/>
    <p:sldId id="2134805733" r:id="rId14"/>
    <p:sldId id="2134805750" r:id="rId15"/>
    <p:sldId id="2076137127" r:id="rId16"/>
    <p:sldId id="2076137128" r:id="rId17"/>
    <p:sldId id="2134805756" r:id="rId18"/>
    <p:sldId id="2134805752" r:id="rId19"/>
    <p:sldId id="2134805738" r:id="rId20"/>
    <p:sldId id="2134805751" r:id="rId21"/>
    <p:sldId id="2134805739" r:id="rId22"/>
    <p:sldId id="2134805743" r:id="rId23"/>
    <p:sldId id="2134805753" r:id="rId24"/>
    <p:sldId id="2134805754" r:id="rId25"/>
    <p:sldId id="2134805757" r:id="rId26"/>
    <p:sldId id="2134805740" r:id="rId27"/>
    <p:sldId id="2134805744" r:id="rId28"/>
    <p:sldId id="2134805755" r:id="rId29"/>
    <p:sldId id="2134805741" r:id="rId30"/>
    <p:sldId id="2134805745" r:id="rId31"/>
    <p:sldId id="2134805758" r:id="rId32"/>
    <p:sldId id="2134805760" r:id="rId33"/>
    <p:sldId id="2134805746" r:id="rId34"/>
    <p:sldId id="2134805747" r:id="rId35"/>
    <p:sldId id="2134805762" r:id="rId36"/>
    <p:sldId id="2134805759" r:id="rId37"/>
    <p:sldId id="2134805761" r:id="rId38"/>
    <p:sldId id="2134805742" r:id="rId39"/>
    <p:sldId id="2076137151" r:id="rId40"/>
    <p:sldId id="2134805716" r:id="rId41"/>
    <p:sldId id="2134805717" r:id="rId42"/>
    <p:sldId id="2134805715" r:id="rId43"/>
    <p:sldId id="2134805718" r:id="rId44"/>
    <p:sldId id="2134805719" r:id="rId45"/>
    <p:sldId id="2134805720" r:id="rId46"/>
    <p:sldId id="2134805721" r:id="rId47"/>
    <p:sldId id="2134805722" r:id="rId48"/>
    <p:sldId id="2134805748" r:id="rId49"/>
    <p:sldId id="2134805749" r:id="rId5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2134805727"/>
            <p14:sldId id="2134805569"/>
            <p14:sldId id="362"/>
            <p14:sldId id="2134805763"/>
            <p14:sldId id="2134805728"/>
            <p14:sldId id="2134805729"/>
            <p14:sldId id="2134805730"/>
            <p14:sldId id="2134805734"/>
            <p14:sldId id="2134805732"/>
            <p14:sldId id="2134805737"/>
            <p14:sldId id="2134805633"/>
            <p14:sldId id="2134805733"/>
            <p14:sldId id="2134805750"/>
            <p14:sldId id="2076137127"/>
          </p14:sldIdLst>
        </p14:section>
        <p14:section name="HYBRID SECURITY" id="{333E3495-BCA8-4ADC-93E6-F345810A73AC}">
          <p14:sldIdLst>
            <p14:sldId id="2076137128"/>
            <p14:sldId id="2134805756"/>
            <p14:sldId id="2134805752"/>
            <p14:sldId id="2134805738"/>
            <p14:sldId id="2134805751"/>
          </p14:sldIdLst>
        </p14:section>
        <p14:section name="HIGH AVAILABILITY" id="{8EF79E7D-31A0-4214-9268-482F51EC69E4}">
          <p14:sldIdLst>
            <p14:sldId id="2134805739"/>
            <p14:sldId id="2134805743"/>
            <p14:sldId id="2134805753"/>
            <p14:sldId id="2134805754"/>
            <p14:sldId id="2134805757"/>
          </p14:sldIdLst>
        </p14:section>
        <p14:section name="DISASTER RECOVERY" id="{03B00397-A847-44C0-9BE5-BC570F817FDF}">
          <p14:sldIdLst>
            <p14:sldId id="2134805740"/>
            <p14:sldId id="2134805744"/>
            <p14:sldId id="2134805755"/>
          </p14:sldIdLst>
        </p14:section>
        <p14:section name="MIGRATION" id="{E8722314-F43C-4106-8E66-17BC96AF395F}">
          <p14:sldIdLst>
            <p14:sldId id="2134805741"/>
            <p14:sldId id="2134805745"/>
            <p14:sldId id="2134805758"/>
            <p14:sldId id="2134805760"/>
          </p14:sldIdLst>
        </p14:section>
        <p14:section name="MONITORING" id="{A3444A69-A84C-4879-92A7-499A0CFA1D95}">
          <p14:sldIdLst>
            <p14:sldId id="2134805746"/>
            <p14:sldId id="2134805747"/>
            <p14:sldId id="2134805762"/>
            <p14:sldId id="2134805759"/>
            <p14:sldId id="2134805761"/>
          </p14:sldIdLst>
        </p14:section>
        <p14:section name="EXAM PREP" id="{BF3FCDEE-A3A9-48A7-AA73-0AC7A7186341}">
          <p14:sldIdLst>
            <p14:sldId id="2134805742"/>
            <p14:sldId id="2076137151"/>
            <p14:sldId id="2134805716"/>
            <p14:sldId id="2134805717"/>
            <p14:sldId id="2134805715"/>
            <p14:sldId id="2134805718"/>
            <p14:sldId id="2134805719"/>
            <p14:sldId id="2134805720"/>
            <p14:sldId id="2134805721"/>
            <p14:sldId id="2134805722"/>
            <p14:sldId id="2134805748"/>
            <p14:sldId id="21348057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 preferSingleView="1">
    <p:restoredLeft sz="17398" autoAdjust="0"/>
    <p:restoredTop sz="95256" autoAdjust="0"/>
  </p:normalViewPr>
  <p:slideViewPr>
    <p:cSldViewPr snapToGrid="0" snapToObjects="1">
      <p:cViewPr varScale="1">
        <p:scale>
          <a:sx n="155" d="100"/>
          <a:sy n="155" d="100"/>
        </p:scale>
        <p:origin x="1272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Thu, 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77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7EED8-8FF6-9BED-F6EC-C4B858A67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ACF380-30E2-604B-908A-2CDFCE60E2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6AD3E5-7C4D-CBB5-017F-8E9CC0CCF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B6436-0B8D-A31F-7A33-AD5EA9EFE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19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83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48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Thu, 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124636"/>
            <a:ext cx="5796480" cy="1498602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Exam AZ-801: Configuring Windows Server Hybrid Advanced Services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67050"/>
            <a:ext cx="4975395" cy="851813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13B189F-F3A4-4488-A250-35E9796BF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69" y="1062098"/>
            <a:ext cx="3435679" cy="343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755CA-BA7F-AD6B-2F81-7B6BD05E0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Certification Tiers</a:t>
            </a:r>
          </a:p>
        </p:txBody>
      </p:sp>
      <p:pic>
        <p:nvPicPr>
          <p:cNvPr id="1026" name="Picture 2" descr="Azure cloud certification levels">
            <a:extLst>
              <a:ext uri="{FF2B5EF4-FFF2-40B4-BE49-F238E27FC236}">
                <a16:creationId xmlns:a16="http://schemas.microsoft.com/office/drawing/2014/main" id="{230C51B3-90D4-4825-A7F8-55BDEFF60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39" y="982133"/>
            <a:ext cx="8904522" cy="355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188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Server Hybrid Admin Assoc.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E57CC-8E06-43ED-9F4B-EA7382C75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08" y="812435"/>
            <a:ext cx="8417263" cy="381600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0C50B2-19A5-4FD9-AFCC-67A85ED81EEB}"/>
              </a:ext>
            </a:extLst>
          </p:cNvPr>
          <p:cNvSpPr/>
          <p:nvPr/>
        </p:nvSpPr>
        <p:spPr>
          <a:xfrm>
            <a:off x="4918460" y="3933797"/>
            <a:ext cx="3492437" cy="5817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1-year cert validity</a:t>
            </a:r>
          </a:p>
        </p:txBody>
      </p:sp>
    </p:spTree>
    <p:extLst>
      <p:ext uri="{BB962C8B-B14F-4D97-AF65-F5344CB8AC3E}">
        <p14:creationId xmlns:p14="http://schemas.microsoft.com/office/powerpoint/2010/main" val="2864057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 Topology</a:t>
            </a:r>
            <a:endParaRPr lang="en-US" sz="2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1B3112D-C324-8BB7-0D2E-AF2D5300F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2718"/>
            <a:ext cx="9144000" cy="357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9607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timw.info/az801</a:t>
            </a:r>
          </a:p>
          <a:p>
            <a:r>
              <a:rPr lang="en-US" dirty="0"/>
              <a:t>LinkedIn: </a:t>
            </a:r>
            <a:r>
              <a:rPr lang="en-US" b="1" dirty="0">
                <a:solidFill>
                  <a:srgbClr val="0070C0"/>
                </a:solidFill>
              </a:rPr>
              <a:t>timw.info/li</a:t>
            </a:r>
          </a:p>
        </p:txBody>
      </p:sp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8AC788C-EE41-4C59-A81A-B1CAC744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622" y="1072974"/>
            <a:ext cx="2443177" cy="299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330690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 Group Security Best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4EE2D-A5F1-4D1F-BAE0-6F175ABFA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81" y="4445105"/>
            <a:ext cx="1295238" cy="6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624C17-BFFB-45F9-B647-0404FCF84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58" y="554772"/>
            <a:ext cx="7359683" cy="445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91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Policy Scope (L-S-D-OU)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D5CED0-D759-4E43-A163-269D204BD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05" y="676072"/>
            <a:ext cx="4684145" cy="43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02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IPSec</a:t>
            </a:r>
            <a:r>
              <a:rPr lang="en-US" dirty="0"/>
              <a:t> 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F6F71B-954C-4BC6-8796-35826F76727E}"/>
              </a:ext>
            </a:extLst>
          </p:cNvPr>
          <p:cNvSpPr txBox="1"/>
          <p:nvPr/>
        </p:nvSpPr>
        <p:spPr>
          <a:xfrm>
            <a:off x="1466850" y="4767818"/>
            <a:ext cx="235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timw.info/</a:t>
            </a:r>
            <a:r>
              <a:rPr lang="en-US" dirty="0" err="1"/>
              <a:t>axu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D760E7-C7F6-4F2D-A0D1-53B4F3C86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4" y="844550"/>
            <a:ext cx="7864231" cy="36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867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720" y="1140708"/>
            <a:ext cx="3590636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26-year Microsoft Certified Trainer (MCT); former MVP and MSFT</a:t>
            </a:r>
          </a:p>
          <a:p>
            <a:r>
              <a:rPr lang="en-US" dirty="0"/>
              <a:t>LinkedIn: </a:t>
            </a:r>
            <a:r>
              <a:rPr lang="en-US" b="1" dirty="0">
                <a:solidFill>
                  <a:srgbClr val="0070C0"/>
                </a:solidFill>
              </a:rPr>
              <a:t>timw.info/li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4F9BA33-5634-4235-ACEC-CF4F26E70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963" y="762001"/>
            <a:ext cx="2953836" cy="362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28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Security Rules</a:t>
            </a:r>
          </a:p>
        </p:txBody>
      </p:sp>
      <p:pic>
        <p:nvPicPr>
          <p:cNvPr id="2050" name="Picture 2" descr="isolated domain boundary zone.">
            <a:extLst>
              <a:ext uri="{FF2B5EF4-FFF2-40B4-BE49-F238E27FC236}">
                <a16:creationId xmlns:a16="http://schemas.microsoft.com/office/drawing/2014/main" id="{58C2CD2D-7B95-4367-9794-15F86D87F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2" y="738188"/>
            <a:ext cx="5743575" cy="426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868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2087292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Failover Clustering</a:t>
            </a:r>
          </a:p>
        </p:txBody>
      </p:sp>
      <p:pic>
        <p:nvPicPr>
          <p:cNvPr id="3074" name="Picture 2" descr="Failover Cluster">
            <a:extLst>
              <a:ext uri="{FF2B5EF4-FFF2-40B4-BE49-F238E27FC236}">
                <a16:creationId xmlns:a16="http://schemas.microsoft.com/office/drawing/2014/main" id="{13DCF5C7-E695-4D2A-B37F-CCFA6F820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423" y="591809"/>
            <a:ext cx="5145154" cy="450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5F0380-06FD-441C-9A35-9DA5E76AAE94}"/>
              </a:ext>
            </a:extLst>
          </p:cNvPr>
          <p:cNvSpPr txBox="1"/>
          <p:nvPr/>
        </p:nvSpPr>
        <p:spPr>
          <a:xfrm>
            <a:off x="7144577" y="4767818"/>
            <a:ext cx="189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Ref: timw.info/ga6</a:t>
            </a:r>
          </a:p>
        </p:txBody>
      </p:sp>
    </p:spTree>
    <p:extLst>
      <p:ext uri="{BB962C8B-B14F-4D97-AF65-F5344CB8AC3E}">
        <p14:creationId xmlns:p14="http://schemas.microsoft.com/office/powerpoint/2010/main" val="4220548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Shared Volumes (CSVs)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BAE18A5-F1A7-4345-8C0C-8B98C4DC5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648607"/>
            <a:ext cx="5048250" cy="441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5EC963-21CC-4A65-BB44-E417518E5007}"/>
              </a:ext>
            </a:extLst>
          </p:cNvPr>
          <p:cNvSpPr txBox="1"/>
          <p:nvPr/>
        </p:nvSpPr>
        <p:spPr>
          <a:xfrm>
            <a:off x="7239000" y="4703252"/>
            <a:ext cx="185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timw.info/ai4</a:t>
            </a:r>
          </a:p>
        </p:txBody>
      </p:sp>
    </p:spTree>
    <p:extLst>
      <p:ext uri="{BB962C8B-B14F-4D97-AF65-F5344CB8AC3E}">
        <p14:creationId xmlns:p14="http://schemas.microsoft.com/office/powerpoint/2010/main" val="4104587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Load Balancer</a:t>
            </a:r>
          </a:p>
        </p:txBody>
      </p:sp>
      <p:sp>
        <p:nvSpPr>
          <p:cNvPr id="3" name="AutoShape 2" descr="Figure depicts both public and internal load balancers directing traffic to port 80 on multiple servers on a Web tier and port 443 on multiple servers on a business tier.">
            <a:extLst>
              <a:ext uri="{FF2B5EF4-FFF2-40B4-BE49-F238E27FC236}">
                <a16:creationId xmlns:a16="http://schemas.microsoft.com/office/drawing/2014/main" id="{8515578F-E5FC-438E-A771-1D0BCA675A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1333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70D87-D7D3-4B50-A79F-6490AF25E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009" y="587811"/>
            <a:ext cx="2819982" cy="4528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74ACB7-A97D-4B0A-BC08-0FE621A85C6B}"/>
              </a:ext>
            </a:extLst>
          </p:cNvPr>
          <p:cNvSpPr txBox="1"/>
          <p:nvPr/>
        </p:nvSpPr>
        <p:spPr>
          <a:xfrm>
            <a:off x="7068028" y="4746564"/>
            <a:ext cx="1863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timw.info/0fx</a:t>
            </a:r>
          </a:p>
        </p:txBody>
      </p:sp>
    </p:spTree>
    <p:extLst>
      <p:ext uri="{BB962C8B-B14F-4D97-AF65-F5344CB8AC3E}">
        <p14:creationId xmlns:p14="http://schemas.microsoft.com/office/powerpoint/2010/main" val="322325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Spaces Direct (S2D)</a:t>
            </a:r>
          </a:p>
        </p:txBody>
      </p:sp>
      <p:sp>
        <p:nvSpPr>
          <p:cNvPr id="3" name="AutoShape 2" descr="Figure depicts both public and internal load balancers directing traffic to port 80 on multiple servers on a Web tier and port 443 on multiple servers on a business tier.">
            <a:extLst>
              <a:ext uri="{FF2B5EF4-FFF2-40B4-BE49-F238E27FC236}">
                <a16:creationId xmlns:a16="http://schemas.microsoft.com/office/drawing/2014/main" id="{8515578F-E5FC-438E-A771-1D0BCA675A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1333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4ACB7-A97D-4B0A-BC08-0FE621A85C6B}"/>
              </a:ext>
            </a:extLst>
          </p:cNvPr>
          <p:cNvSpPr txBox="1"/>
          <p:nvPr/>
        </p:nvSpPr>
        <p:spPr>
          <a:xfrm>
            <a:off x="7068028" y="4746564"/>
            <a:ext cx="19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</a:t>
            </a:r>
            <a:r>
              <a:rPr lang="en-US" dirty="0" err="1"/>
              <a:t>mhx</a:t>
            </a:r>
            <a:endParaRPr lang="en-US" dirty="0"/>
          </a:p>
        </p:txBody>
      </p:sp>
      <p:sp>
        <p:nvSpPr>
          <p:cNvPr id="4" name="AutoShape 2" descr="Physical disks are added to a storage pool, and then virtual disks created from the pool space">
            <a:extLst>
              <a:ext uri="{FF2B5EF4-FFF2-40B4-BE49-F238E27FC236}">
                <a16:creationId xmlns:a16="http://schemas.microsoft.com/office/drawing/2014/main" id="{154669DC-49FE-447C-A1AC-B7CBACA29D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CAB4D-528E-4EC1-A362-C4F7EC579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00" y="945236"/>
            <a:ext cx="5400000" cy="3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03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Disaster Recovery</a:t>
            </a:r>
          </a:p>
        </p:txBody>
      </p:sp>
    </p:spTree>
    <p:extLst>
      <p:ext uri="{BB962C8B-B14F-4D97-AF65-F5344CB8AC3E}">
        <p14:creationId xmlns:p14="http://schemas.microsoft.com/office/powerpoint/2010/main" val="375203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614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95C9C7E-6567-4B3D-90C0-4CDD048C2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D06808-B66A-4AE8-91CA-D458B2524888}"/>
              </a:ext>
            </a:extLst>
          </p:cNvPr>
          <p:cNvSpPr txBox="1"/>
          <p:nvPr/>
        </p:nvSpPr>
        <p:spPr>
          <a:xfrm>
            <a:off x="7328247" y="4780518"/>
            <a:ext cx="181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timw.info/air</a:t>
            </a:r>
          </a:p>
        </p:txBody>
      </p:sp>
    </p:spTree>
    <p:extLst>
      <p:ext uri="{BB962C8B-B14F-4D97-AF65-F5344CB8AC3E}">
        <p14:creationId xmlns:p14="http://schemas.microsoft.com/office/powerpoint/2010/main" val="1859439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D44A3-CFEB-4CA5-BF62-3C885822D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0" y="4505405"/>
            <a:ext cx="2158919" cy="63809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709F8A1-14E3-4554-B6F1-BFC3497FE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611575"/>
            <a:ext cx="6477000" cy="45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096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2138999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Windows Server hybrid security</a:t>
            </a:r>
          </a:p>
          <a:p>
            <a:r>
              <a:rPr lang="en-US" dirty="0"/>
              <a:t>Windows Server high availability</a:t>
            </a:r>
          </a:p>
          <a:p>
            <a:r>
              <a:rPr lang="en-US" dirty="0"/>
              <a:t>Disaster Recovery (start)</a:t>
            </a:r>
          </a:p>
        </p:txBody>
      </p:sp>
    </p:spTree>
    <p:extLst>
      <p:ext uri="{BB962C8B-B14F-4D97-AF65-F5344CB8AC3E}">
        <p14:creationId xmlns:p14="http://schemas.microsoft.com/office/powerpoint/2010/main" val="149085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Directory Migration Tool (ADMT)</a:t>
            </a:r>
          </a:p>
        </p:txBody>
      </p:sp>
      <p:pic>
        <p:nvPicPr>
          <p:cNvPr id="8194" name="Picture 2" descr=" ">
            <a:extLst>
              <a:ext uri="{FF2B5EF4-FFF2-40B4-BE49-F238E27FC236}">
                <a16:creationId xmlns:a16="http://schemas.microsoft.com/office/drawing/2014/main" id="{D7F19DAF-E5E9-43AB-9ED3-4FE0833E5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" y="796924"/>
            <a:ext cx="7635875" cy="39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41FE24-8C6D-4743-91D5-3815D86AA1C6}"/>
              </a:ext>
            </a:extLst>
          </p:cNvPr>
          <p:cNvSpPr txBox="1"/>
          <p:nvPr/>
        </p:nvSpPr>
        <p:spPr>
          <a:xfrm>
            <a:off x="7200900" y="4774168"/>
            <a:ext cx="186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timw.info/in1</a:t>
            </a:r>
          </a:p>
        </p:txBody>
      </p:sp>
    </p:spTree>
    <p:extLst>
      <p:ext uri="{BB962C8B-B14F-4D97-AF65-F5344CB8AC3E}">
        <p14:creationId xmlns:p14="http://schemas.microsoft.com/office/powerpoint/2010/main" val="3935529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Migrate Server Migration</a:t>
            </a:r>
          </a:p>
        </p:txBody>
      </p:sp>
      <p:sp>
        <p:nvSpPr>
          <p:cNvPr id="4" name="AutoShape 2" descr="Appliance architecture">
            <a:extLst>
              <a:ext uri="{FF2B5EF4-FFF2-40B4-BE49-F238E27FC236}">
                <a16:creationId xmlns:a16="http://schemas.microsoft.com/office/drawing/2014/main" id="{9549C505-74C8-4CC0-818D-6B8C865D81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938F142-7C00-4E0D-8ADB-07A7D0CA5F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5263" y="0"/>
            <a:ext cx="87534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785D93-7DFA-4314-9E49-01230B1C4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4438184"/>
            <a:ext cx="2141538" cy="63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4BCB6-A30A-4583-91F6-5CD734B18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638537"/>
            <a:ext cx="7382976" cy="43481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41FE24-8C6D-4743-91D5-3815D86AA1C6}"/>
              </a:ext>
            </a:extLst>
          </p:cNvPr>
          <p:cNvSpPr txBox="1"/>
          <p:nvPr/>
        </p:nvSpPr>
        <p:spPr>
          <a:xfrm>
            <a:off x="6464196" y="4572565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</a:t>
            </a:r>
            <a:r>
              <a:rPr lang="en-US" dirty="0" err="1"/>
              <a:t>fng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43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A3FED-E5AA-46AF-BCD7-CEEB63FEF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Hybrid Connection</a:t>
            </a:r>
          </a:p>
        </p:txBody>
      </p:sp>
      <p:pic>
        <p:nvPicPr>
          <p:cNvPr id="12290" name="Picture 2" descr="hybridconn-connectiondiagram_3">
            <a:extLst>
              <a:ext uri="{FF2B5EF4-FFF2-40B4-BE49-F238E27FC236}">
                <a16:creationId xmlns:a16="http://schemas.microsoft.com/office/drawing/2014/main" id="{12CF161B-A5EF-41FC-B21A-15850C9FA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70" y="809877"/>
            <a:ext cx="7999629" cy="378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8924D-C229-419D-9714-E5BBD67260FC}"/>
              </a:ext>
            </a:extLst>
          </p:cNvPr>
          <p:cNvSpPr txBox="1"/>
          <p:nvPr/>
        </p:nvSpPr>
        <p:spPr>
          <a:xfrm>
            <a:off x="7277100" y="4819650"/>
            <a:ext cx="1924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</a:t>
            </a:r>
            <a:r>
              <a:rPr lang="en-US" dirty="0" err="1"/>
              <a:t>pqk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5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4140646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Arc-Enabled Servers</a:t>
            </a:r>
          </a:p>
        </p:txBody>
      </p:sp>
      <p:pic>
        <p:nvPicPr>
          <p:cNvPr id="11266" name="Picture 2" descr="thumbnail image 1 of blog post titled &#10; &#10; &#10;  &#10; &#10; &#10; &#10;    &#10;  &#10;   &#10;    &#10;      &#10;       A closer look at Azure Arc enabled servers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BA95EA73-94A2-4DBA-A002-9FB257F58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"/>
            <a:ext cx="9144000" cy="410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22DD40-07BD-44FD-8016-2105260A1A0F}"/>
              </a:ext>
            </a:extLst>
          </p:cNvPr>
          <p:cNvSpPr txBox="1"/>
          <p:nvPr/>
        </p:nvSpPr>
        <p:spPr>
          <a:xfrm>
            <a:off x="7156450" y="4774168"/>
            <a:ext cx="1904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timw.info/7sn</a:t>
            </a:r>
          </a:p>
        </p:txBody>
      </p:sp>
    </p:spTree>
    <p:extLst>
      <p:ext uri="{BB962C8B-B14F-4D97-AF65-F5344CB8AC3E}">
        <p14:creationId xmlns:p14="http://schemas.microsoft.com/office/powerpoint/2010/main" val="264768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DB31-21EF-4D5D-98B3-705B9079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Diagnostics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42121A-A015-4703-B86A-53C3D676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80" y="4472306"/>
            <a:ext cx="2444669" cy="6380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5CE3CC-8F3F-425C-BDA1-5FB36BD27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136" y="586995"/>
            <a:ext cx="5833852" cy="452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97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DB31-21EF-4D5D-98B3-705B9079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42121A-A015-4703-B86A-53C3D676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80" y="4472306"/>
            <a:ext cx="2444669" cy="6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04D69C-E801-4144-B0DB-F28365607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324" y="671194"/>
            <a:ext cx="6627351" cy="44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56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DB31-21EF-4D5D-98B3-705B9079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Alert Logic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42121A-A015-4703-B86A-53C3D676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80" y="4472306"/>
            <a:ext cx="2444669" cy="6380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69BB44-353B-4601-91DB-DA41E7E58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631" y="680420"/>
            <a:ext cx="5649011" cy="442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91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Prep</a:t>
            </a:r>
          </a:p>
        </p:txBody>
      </p:sp>
    </p:spTree>
    <p:extLst>
      <p:ext uri="{BB962C8B-B14F-4D97-AF65-F5344CB8AC3E}">
        <p14:creationId xmlns:p14="http://schemas.microsoft.com/office/powerpoint/2010/main" val="1079332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CFA3E5-3A5C-4203-9228-83AF7DE8A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2" y="560553"/>
            <a:ext cx="6756396" cy="451944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7520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5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timw.info/az801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9EE37-EDDD-4254-B279-D24B5BAA9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A5D4B-BA65-45AC-A0B0-2E9852D1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31" y="560553"/>
            <a:ext cx="8557338" cy="449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55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D18D0-B22E-4C1D-B20B-A7901A795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191612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0EC7D-C882-462F-A063-50C5C0364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create a proximity placement group.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166144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1F9B2-9D35-4B9B-9826-ED552381F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01" y="560553"/>
            <a:ext cx="8434397" cy="443437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5037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A99FA-76F6-49B4-971E-488422189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66" y="484353"/>
            <a:ext cx="6864268" cy="459160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24797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Active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06984-6F95-43C3-9598-FBF0D9ED2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13699-1D1D-4E1B-94D8-1144938B2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0" y="771750"/>
            <a:ext cx="8911700" cy="38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603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EC130-4470-4748-BEB1-4D9A0383F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" y="560553"/>
            <a:ext cx="8569326" cy="444584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3977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BD6F23-96CB-4B2C-977C-AA184637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978398" y="493740"/>
            <a:ext cx="7202938" cy="4579910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2166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Ideal Testing Room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BD6F23-96CB-4B2C-977C-AA184637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E1BCF-7C48-43B6-A70A-C34B60938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66" y="560553"/>
            <a:ext cx="7751867" cy="455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52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Tahoma" panose="020B0604030504040204" pitchFamily="34" charset="0"/>
                <a:cs typeface="Tahoma" panose="020B0604030504040204" pitchFamily="34" charset="0"/>
              </a:rPr>
              <a:t>Kill Those Background Processes!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BD6F23-96CB-4B2C-977C-AA184637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94"/>
            <a:ext cx="1800000" cy="761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CFDAD0-56C5-4C7A-963E-ACAD0341F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39" y="685800"/>
            <a:ext cx="4760479" cy="42418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E51A90-AABB-4C06-8CCD-013E4201D026}"/>
              </a:ext>
            </a:extLst>
          </p:cNvPr>
          <p:cNvSpPr/>
          <p:nvPr/>
        </p:nvSpPr>
        <p:spPr>
          <a:xfrm>
            <a:off x="5721350" y="1035050"/>
            <a:ext cx="2952750" cy="6286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foreground apps except </a:t>
            </a:r>
            <a:r>
              <a:rPr lang="en-US" dirty="0" err="1"/>
              <a:t>OnVUE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F281D4-E4EF-4158-A293-F45B303450D6}"/>
              </a:ext>
            </a:extLst>
          </p:cNvPr>
          <p:cNvSpPr/>
          <p:nvPr/>
        </p:nvSpPr>
        <p:spPr>
          <a:xfrm>
            <a:off x="5721350" y="1987550"/>
            <a:ext cx="2952750" cy="6286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Pause Windows Update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F90343-5DE4-4E7B-B34B-82BE8D905041}"/>
              </a:ext>
            </a:extLst>
          </p:cNvPr>
          <p:cNvSpPr/>
          <p:nvPr/>
        </p:nvSpPr>
        <p:spPr>
          <a:xfrm>
            <a:off x="5721350" y="2940050"/>
            <a:ext cx="2952750" cy="6286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antimalware (!)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C716947-50D9-4663-AFAF-0368FDAE59E1}"/>
              </a:ext>
            </a:extLst>
          </p:cNvPr>
          <p:cNvSpPr/>
          <p:nvPr/>
        </p:nvSpPr>
        <p:spPr>
          <a:xfrm>
            <a:off x="5721350" y="3892550"/>
            <a:ext cx="2952750" cy="6286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</a:t>
            </a:r>
            <a:r>
              <a:rPr lang="en-US" dirty="0" err="1"/>
              <a:t>GameBar</a:t>
            </a:r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98409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268D0-6F08-2B92-5ABB-C28A90533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EDD4-3EAD-38A5-9AB6-E5AEC8DB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50AAA-A127-60B6-EBA3-FA4E16E3A380}"/>
              </a:ext>
            </a:extLst>
          </p:cNvPr>
          <p:cNvSpPr txBox="1"/>
          <p:nvPr/>
        </p:nvSpPr>
        <p:spPr>
          <a:xfrm>
            <a:off x="1693615" y="849549"/>
            <a:ext cx="6099493" cy="334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07:00am  -  Start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08:00am  -  8-min break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09:00am  -  8-min break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10:00am  -  8-min break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11:00am  -  8-min break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12:00pm  -  Finish</a:t>
            </a:r>
          </a:p>
        </p:txBody>
      </p:sp>
    </p:spTree>
    <p:extLst>
      <p:ext uri="{BB962C8B-B14F-4D97-AF65-F5344CB8AC3E}">
        <p14:creationId xmlns:p14="http://schemas.microsoft.com/office/powerpoint/2010/main" val="1729410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Hybrid Administrator Associate badge is not an introductory certification</a:t>
            </a:r>
          </a:p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Recording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52AFF-00C5-6E8D-235B-F17E5481A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577850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D9719-65E3-CCA5-A222-186354802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F8DA3-B1ED-E5E1-33D6-BEB7D9DC4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8857</TotalTime>
  <Words>454</Words>
  <Application>Microsoft Office PowerPoint</Application>
  <PresentationFormat>On-screen Show (16:9)</PresentationFormat>
  <Paragraphs>113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Tahoma</vt:lpstr>
      <vt:lpstr>Times New Roman</vt:lpstr>
      <vt:lpstr>Verdana</vt:lpstr>
      <vt:lpstr>Standard_LiveLessons_2017</vt:lpstr>
      <vt:lpstr>Exam AZ-801: Configuring Windows Server Hybrid Advanced Services Crash Course</vt:lpstr>
      <vt:lpstr>Tim Warner</vt:lpstr>
      <vt:lpstr>Class Agenda</vt:lpstr>
      <vt:lpstr>Class Materials</vt:lpstr>
      <vt:lpstr>Break Schedule (Central time)</vt:lpstr>
      <vt:lpstr>Class Expectations</vt:lpstr>
      <vt:lpstr>Class Recording</vt:lpstr>
      <vt:lpstr>Session Recordings</vt:lpstr>
      <vt:lpstr>Mobile Browser: learning.oreilly.com</vt:lpstr>
      <vt:lpstr>O'Reilly Mobile App</vt:lpstr>
      <vt:lpstr>Microsoft Certification Tiers</vt:lpstr>
      <vt:lpstr>Windows Server Hybrid Admin Assoc.</vt:lpstr>
      <vt:lpstr> </vt:lpstr>
      <vt:lpstr> </vt:lpstr>
      <vt:lpstr>Thank you!</vt:lpstr>
      <vt:lpstr>Security</vt:lpstr>
      <vt:lpstr>AD Group Security Best Practices</vt:lpstr>
      <vt:lpstr>Group Policy Scope (L-S-D-OU)</vt:lpstr>
      <vt:lpstr>IPSec Components</vt:lpstr>
      <vt:lpstr>Connection Security Rules</vt:lpstr>
      <vt:lpstr>High Availability</vt:lpstr>
      <vt:lpstr>Failover Clustering</vt:lpstr>
      <vt:lpstr>Cluster Shared Volumes (CSVs)</vt:lpstr>
      <vt:lpstr>Azure Load Balancer</vt:lpstr>
      <vt:lpstr>Storage Spaces Direct (S2D)</vt:lpstr>
      <vt:lpstr>Disaster Recovery</vt:lpstr>
      <vt:lpstr>Azure Backup</vt:lpstr>
      <vt:lpstr>Azure Site Recovery</vt:lpstr>
      <vt:lpstr>Migration</vt:lpstr>
      <vt:lpstr>Active Directory Migration Tool (ADMT)</vt:lpstr>
      <vt:lpstr>Azure Migrate Server Migration</vt:lpstr>
      <vt:lpstr>App Service Hybrid Connection</vt:lpstr>
      <vt:lpstr>Monitoring</vt:lpstr>
      <vt:lpstr>Azure Arc-Enabled Servers</vt:lpstr>
      <vt:lpstr>Diagnostics Settings</vt:lpstr>
      <vt:lpstr>Azure Log Analytics</vt:lpstr>
      <vt:lpstr>Azure Alert Logic</vt:lpstr>
      <vt:lpstr>Exam Prep</vt:lpstr>
      <vt:lpstr> Single-Answer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</vt:lpstr>
      <vt:lpstr> Case Study</vt:lpstr>
      <vt:lpstr> Performance-Based Lab</vt:lpstr>
      <vt:lpstr>Ideal Testing Room</vt:lpstr>
      <vt:lpstr>Kill Those Background Processes!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194</cp:revision>
  <dcterms:created xsi:type="dcterms:W3CDTF">2015-09-28T19:52:00Z</dcterms:created>
  <dcterms:modified xsi:type="dcterms:W3CDTF">2024-02-29T12:29:01Z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